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695" r:id="rId2"/>
    <p:sldId id="619" r:id="rId3"/>
    <p:sldId id="696" r:id="rId4"/>
    <p:sldId id="618" r:id="rId5"/>
    <p:sldId id="620" r:id="rId6"/>
    <p:sldId id="621" r:id="rId7"/>
    <p:sldId id="60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6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6782C-1FD9-441C-8129-677046EFAD69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27A77-1FCE-46AC-B938-67DEEBEC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6F93A-8C57-7352-A084-C9E8D555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71B45-9DCB-94CB-78DF-A650DA006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5BB05-33EA-F328-A194-16A46E844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Matlab Installing Tutorial – another section in the same PowerPoint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99754-B1FD-D40D-DA4D-3F2C187DA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1621C-3EA7-C342-A130-13C6D43C8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75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/>
                <a:cs typeface="Arial"/>
              </a:rPr>
              <a:t>To install the development setup and start programming with the HVBMS reference design, refer to the software section of the RD-HVBMSCT800BUN website.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27A77-1FCE-46AC-B938-67DEEBECD6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0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Image" descr="McMaster University Brighter World themed background image featuring overlayed circles, radiences and an image of the McMaster Iconic Archway">
            <a:extLst>
              <a:ext uri="{FF2B5EF4-FFF2-40B4-BE49-F238E27FC236}">
                <a16:creationId xmlns:a16="http://schemas.microsoft.com/office/drawing/2014/main" id="{B6EC7246-D40E-A849-88BF-8FEAEB18D2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2" y="13252"/>
            <a:ext cx="11580449" cy="6844749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ctrTitle" hasCustomPrompt="1"/>
          </p:nvPr>
        </p:nvSpPr>
        <p:spPr>
          <a:xfrm>
            <a:off x="2183625" y="489227"/>
            <a:ext cx="4341091" cy="2666171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Short Course Header Title</a:t>
            </a:r>
          </a:p>
        </p:txBody>
      </p:sp>
      <p:sp>
        <p:nvSpPr>
          <p:cNvPr id="3" name="Subtitle Placeholder" descr="Master subtitle"/>
          <p:cNvSpPr>
            <a:spLocks noGrp="1"/>
          </p:cNvSpPr>
          <p:nvPr>
            <p:ph type="subTitle" idx="1" hasCustomPrompt="1"/>
          </p:nvPr>
        </p:nvSpPr>
        <p:spPr>
          <a:xfrm>
            <a:off x="2183624" y="3100805"/>
            <a:ext cx="4073237" cy="9116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6F7A3D-B6AA-9746-AAA6-BC1862049942}"/>
              </a:ext>
            </a:extLst>
          </p:cNvPr>
          <p:cNvSpPr/>
          <p:nvPr userDrawn="1"/>
        </p:nvSpPr>
        <p:spPr>
          <a:xfrm>
            <a:off x="9058449" y="5902679"/>
            <a:ext cx="3081825" cy="5701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Meeting Information" descr="Meering or Audience Data">
            <a:extLst>
              <a:ext uri="{FF2B5EF4-FFF2-40B4-BE49-F238E27FC236}">
                <a16:creationId xmlns:a16="http://schemas.microsoft.com/office/drawing/2014/main" id="{E4830579-3FC9-4C47-AF4E-DC02A16FCB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461" y="4407135"/>
            <a:ext cx="1819563" cy="135917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67">
                <a:solidFill>
                  <a:srgbClr val="464F55"/>
                </a:solidFill>
              </a:defRPr>
            </a:lvl1pPr>
            <a:lvl2pPr marL="457189" indent="0">
              <a:buNone/>
              <a:defRPr sz="1467"/>
            </a:lvl2pPr>
            <a:lvl3pPr marL="914377" indent="0">
              <a:buNone/>
              <a:defRPr sz="1467"/>
            </a:lvl3pPr>
            <a:lvl4pPr marL="1371566" indent="0">
              <a:buNone/>
              <a:defRPr sz="1467"/>
            </a:lvl4pPr>
            <a:lvl5pPr marL="1828754" indent="0">
              <a:buNone/>
              <a:defRPr sz="1467"/>
            </a:lvl5pPr>
          </a:lstStyle>
          <a:p>
            <a:r>
              <a:rPr lang="en-US">
                <a:solidFill>
                  <a:schemeClr val="tx1"/>
                </a:solidFill>
              </a:rPr>
              <a:t>Course/ Series    ID Number/ Topic</a:t>
            </a: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ADC893D-5DAE-2740-823E-5532F759CA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pic>
        <p:nvPicPr>
          <p:cNvPr id="26" name="Brighter World Logo" descr="Brighter World Logo">
            <a:extLst>
              <a:ext uri="{FF2B5EF4-FFF2-40B4-BE49-F238E27FC236}">
                <a16:creationId xmlns:a16="http://schemas.microsoft.com/office/drawing/2014/main" id="{C4BBA8B8-CC05-2842-859F-3CD382D88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cxnSp>
        <p:nvCxnSpPr>
          <p:cNvPr id="27" name="Brighter World Line">
            <a:extLst>
              <a:ext uri="{FF2B5EF4-FFF2-40B4-BE49-F238E27FC236}">
                <a16:creationId xmlns:a16="http://schemas.microsoft.com/office/drawing/2014/main" id="{B6BD6571-357F-604A-AE5F-B9732161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" y="6214887"/>
            <a:ext cx="8765405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D7B240-1009-CF42-8E3E-5F69A21BB812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814" y="385130"/>
            <a:ext cx="2924029" cy="2924029"/>
          </a:xfrm>
          <a:prstGeom prst="ellipse">
            <a:avLst/>
          </a:prstGeom>
        </p:spPr>
      </p:pic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06FE34FA-0C01-F744-A1DB-85C40D5DAE97}"/>
              </a:ext>
            </a:extLst>
          </p:cNvPr>
          <p:cNvSpPr txBox="1">
            <a:spLocks/>
          </p:cNvSpPr>
          <p:nvPr userDrawn="1"/>
        </p:nvSpPr>
        <p:spPr>
          <a:xfrm>
            <a:off x="2183620" y="557397"/>
            <a:ext cx="4341091" cy="266617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3429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1800" b="0" i="0" kern="1200">
                <a:solidFill>
                  <a:schemeClr val="accent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52AA85B-69F2-6E42-9E53-CBFEF8902D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3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BBD14-FAE2-1B47-9924-D9EA95AC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407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4" name="Right Content Placeholder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6386E-A5B4-D541-8911-5B9CDEB5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2102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6C35B-86AB-874A-927F-48DE0A00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672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Right Content Placeholder" descr="a circle collage of images depicting an outdoor shot of McMaster Campus, a female McMaster researcher and two students working together on a laptop.">
            <a:extLst>
              <a:ext uri="{FF2B5EF4-FFF2-40B4-BE49-F238E27FC236}">
                <a16:creationId xmlns:a16="http://schemas.microsoft.com/office/drawing/2014/main" id="{30248AB6-EC2B-EC42-8CC9-F85070C6C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0012" y="1"/>
            <a:ext cx="5561989" cy="59702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3CD412A-1E34-9D44-A825-0B1B7A2F4CFC}"/>
              </a:ext>
            </a:extLst>
          </p:cNvPr>
          <p:cNvSpPr/>
          <p:nvPr userDrawn="1"/>
        </p:nvSpPr>
        <p:spPr>
          <a:xfrm>
            <a:off x="6630013" y="246743"/>
            <a:ext cx="2615588" cy="258354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425BEE-B366-C846-BCCF-542617743099}"/>
              </a:ext>
            </a:extLst>
          </p:cNvPr>
          <p:cNvSpPr>
            <a:spLocks noChangeAspect="1"/>
          </p:cNvSpPr>
          <p:nvPr userDrawn="1"/>
        </p:nvSpPr>
        <p:spPr>
          <a:xfrm>
            <a:off x="8011887" y="1031691"/>
            <a:ext cx="4003200" cy="400038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0F56A3-A613-4544-8856-0CCE4264F48B}"/>
              </a:ext>
            </a:extLst>
          </p:cNvPr>
          <p:cNvSpPr/>
          <p:nvPr userDrawn="1"/>
        </p:nvSpPr>
        <p:spPr>
          <a:xfrm>
            <a:off x="6704093" y="3489231"/>
            <a:ext cx="2128393" cy="210231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A person sitting at a table&#10;&#10;Description automatically generated">
            <a:extLst>
              <a:ext uri="{FF2B5EF4-FFF2-40B4-BE49-F238E27FC236}">
                <a16:creationId xmlns:a16="http://schemas.microsoft.com/office/drawing/2014/main" id="{5E8E025F-5CA5-9F4A-A16D-B624F7E05B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7847181" y="973710"/>
            <a:ext cx="4128745" cy="4128745"/>
          </a:xfrm>
          <a:prstGeom prst="ellipse">
            <a:avLst/>
          </a:prstGeom>
        </p:spPr>
      </p:pic>
      <p:pic>
        <p:nvPicPr>
          <p:cNvPr id="15" name="Picture 14" descr="A picture containing text, standing, wearing, person&#10;&#10;Description automatically generated">
            <a:extLst>
              <a:ext uri="{FF2B5EF4-FFF2-40B4-BE49-F238E27FC236}">
                <a16:creationId xmlns:a16="http://schemas.microsoft.com/office/drawing/2014/main" id="{760AB751-3A8E-584B-829D-9433D07FC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9"/>
          <a:stretch/>
        </p:blipFill>
        <p:spPr>
          <a:xfrm>
            <a:off x="6252503" y="287807"/>
            <a:ext cx="2553744" cy="2542479"/>
          </a:xfrm>
          <a:prstGeom prst="ellipse">
            <a:avLst/>
          </a:prstGeom>
        </p:spPr>
      </p:pic>
      <p:pic>
        <p:nvPicPr>
          <p:cNvPr id="16" name="Picture 15" descr="A person holding a map&#10;&#10;Description automatically generated">
            <a:extLst>
              <a:ext uri="{FF2B5EF4-FFF2-40B4-BE49-F238E27FC236}">
                <a16:creationId xmlns:a16="http://schemas.microsoft.com/office/drawing/2014/main" id="{B86254E5-2749-514B-8BA6-DA66A070D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5278" y="3507865"/>
            <a:ext cx="1988889" cy="1982768"/>
          </a:xfrm>
          <a:prstGeom prst="ellipse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F1F517-5472-D74B-B643-A9C38375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063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61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Background Picture" descr="colourful circles with text overlayed. Im image of a boy and a girl walking together on campus engaged in coversation and smiling.">
            <a:extLst>
              <a:ext uri="{FF2B5EF4-FFF2-40B4-BE49-F238E27FC236}">
                <a16:creationId xmlns:a16="http://schemas.microsoft.com/office/drawing/2014/main" id="{6478B446-875C-924C-B8C0-8489DF0F4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225" y="787819"/>
            <a:ext cx="8118623" cy="4871175"/>
          </a:xfrm>
          <a:prstGeom prst="rect">
            <a:avLst/>
          </a:prstGeom>
        </p:spPr>
      </p:pic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33ABAF45-D29E-AA4B-BF09-99D4F47BF1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2656" y="3611417"/>
            <a:ext cx="1542472" cy="20475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E4D216-6689-3846-9E12-BF8F2F9A2F4E}"/>
              </a:ext>
            </a:extLst>
          </p:cNvPr>
          <p:cNvSpPr/>
          <p:nvPr userDrawn="1"/>
        </p:nvSpPr>
        <p:spPr>
          <a:xfrm>
            <a:off x="1787987" y="918278"/>
            <a:ext cx="2883604" cy="288360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A person sitting at a table&#10;&#10;Description automatically generated">
            <a:extLst>
              <a:ext uri="{FF2B5EF4-FFF2-40B4-BE49-F238E27FC236}">
                <a16:creationId xmlns:a16="http://schemas.microsoft.com/office/drawing/2014/main" id="{74AFD879-1DCA-0C46-8E97-7CA842D7FB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1608059" y="800929"/>
            <a:ext cx="3063532" cy="3063532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158832-0ED2-B743-9128-2B673D1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9336A17-8734-9148-87F3-9BC01108C2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6823" y="1135241"/>
            <a:ext cx="3427751" cy="39641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097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Circle">
            <a:extLst>
              <a:ext uri="{FF2B5EF4-FFF2-40B4-BE49-F238E27FC236}">
                <a16:creationId xmlns:a16="http://schemas.microsoft.com/office/drawing/2014/main" id="{43338589-10ED-9C42-B552-9C7DF681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579228" y="854075"/>
            <a:ext cx="4451351" cy="445134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314036" y="1991013"/>
            <a:ext cx="3168072" cy="11620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314036" y="3180774"/>
            <a:ext cx="3168072" cy="141893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766733" y="683492"/>
            <a:ext cx="6815667" cy="52000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73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79399BB8-DA3F-7144-B2BF-15A07BE1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0CD4AF8B-071D-174E-AE9D-8CAB9C06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12564" y="1721907"/>
            <a:ext cx="2982913" cy="2982912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Subject Placeholder">
            <a:extLst>
              <a:ext uri="{FF2B5EF4-FFF2-40B4-BE49-F238E27FC236}">
                <a16:creationId xmlns:a16="http://schemas.microsoft.com/office/drawing/2014/main" id="{C0612D96-9BC3-9442-BA58-3850F396C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2372" y="1720851"/>
            <a:ext cx="2982913" cy="2984500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467"/>
            </a:lvl1pPr>
          </a:lstStyle>
          <a:p>
            <a:pPr lvl="0"/>
            <a:r>
              <a:rPr lang="en-US"/>
              <a:t>Subject Headline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886807" y="1006369"/>
            <a:ext cx="6815667" cy="4505508"/>
          </a:xfrm>
        </p:spPr>
        <p:txBody>
          <a:bodyPr anchor="ctr" anchorCtr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</a:t>
            </a:r>
            <a:br>
              <a:rPr lang="en-US"/>
            </a:br>
            <a:r>
              <a:rPr lang="en-US"/>
              <a:t>select a content icon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15673-FE47-9C43-98F7-0A5F31CE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35227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35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438400" y="1524029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90A02-DB55-3148-8E78-70755F9F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9684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34701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943895" y="1490024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DC307C3C-53E6-5641-8681-5AA6DACC73C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58191" y="1497399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F5BD5-012C-3441-ACA7-7DB7FA24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509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176975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4E1E329F-CB38-3B45-88D9-C9D7D31ECC1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209630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7D8A69C-7DBF-A74A-8AA1-9FD4C591C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242284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4CC57-8647-D848-B7D3-6D02D480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497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E8CA86-BD65-3E40-AE66-AA6F9D1721B9}"/>
              </a:ext>
            </a:extLst>
          </p:cNvPr>
          <p:cNvGrpSpPr/>
          <p:nvPr userDrawn="1"/>
        </p:nvGrpSpPr>
        <p:grpSpPr>
          <a:xfrm>
            <a:off x="-110835" y="-263235"/>
            <a:ext cx="12302836" cy="7121236"/>
            <a:chOff x="0" y="0"/>
            <a:chExt cx="9144000" cy="5143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10AD7B-AA3F-7B44-84F8-7E08888EF619}"/>
                </a:ext>
              </a:extLst>
            </p:cNvPr>
            <p:cNvSpPr/>
            <p:nvPr userDrawn="1"/>
          </p:nvSpPr>
          <p:spPr>
            <a:xfrm>
              <a:off x="0" y="4398745"/>
              <a:ext cx="9144000" cy="744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ADE579-8BE3-514C-B888-E59A5531BC93}"/>
                </a:ext>
              </a:extLst>
            </p:cNvPr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Background Picture">
              <a:extLst>
                <a:ext uri="{FF2B5EF4-FFF2-40B4-BE49-F238E27FC236}">
                  <a16:creationId xmlns:a16="http://schemas.microsoft.com/office/drawing/2014/main" id="{66BD5D4D-0EEF-E048-804B-1A1A0C5FB3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6119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2B293-4919-6A43-861A-554D526C463C}"/>
              </a:ext>
            </a:extLst>
          </p:cNvPr>
          <p:cNvSpPr/>
          <p:nvPr userDrawn="1"/>
        </p:nvSpPr>
        <p:spPr>
          <a:xfrm>
            <a:off x="0" y="5875009"/>
            <a:ext cx="12067309" cy="993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EC2E2DE2-564F-F147-9B03-46BC01527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3"/>
            <a:ext cx="12192000" cy="68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54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Picture">
            <a:extLst>
              <a:ext uri="{FF2B5EF4-FFF2-40B4-BE49-F238E27FC236}">
                <a16:creationId xmlns:a16="http://schemas.microsoft.com/office/drawing/2014/main" id="{409D0A44-800A-1E41-B4A3-420085031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79F78E7C-BD8A-B74C-8DDE-969A46B4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87057" y="-939508"/>
            <a:ext cx="5555052" cy="5555051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0BBB7F-73D8-794B-A9B5-A5869AB0A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5018" y="661664"/>
            <a:ext cx="2705649" cy="2753784"/>
          </a:xfrm>
        </p:spPr>
        <p:txBody>
          <a:bodyPr>
            <a:normAutofit/>
          </a:bodyPr>
          <a:lstStyle>
            <a:lvl1pPr>
              <a:lnSpc>
                <a:spcPct val="112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Name, </a:t>
            </a:r>
            <a:br>
              <a:rPr lang="en-US"/>
            </a:br>
            <a:r>
              <a:rPr lang="en-US"/>
              <a:t>Title, </a:t>
            </a:r>
            <a:br>
              <a:rPr lang="en-US"/>
            </a:br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426435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Subtitle Placeholder">
            <a:extLst>
              <a:ext uri="{FF2B5EF4-FFF2-40B4-BE49-F238E27FC236}">
                <a16:creationId xmlns:a16="http://schemas.microsoft.com/office/drawing/2014/main" id="{6EF207CD-9AC8-B449-BF9F-7698F48836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01E3D76-FC1A-734D-865F-EA46C6A9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632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1FA089D6-24F4-DD46-8E59-D9DA80DD52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5E6162-1514-1545-A8B3-1F483F7F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39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2E3580F8-BDCC-4A48-B68A-16D1B32F4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E3C3E7-B1C2-ED4D-B607-2EC97555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905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6A16B-DC50-1842-836C-F886AF995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5ADC30D8-6888-504C-A3B9-F4BDA146BB0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1566" y="1852080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89C0CE11-5098-E54E-A2EF-78D87AC634F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18458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8BB94563-C7F3-E946-A246-64E873848EA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99760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06097E37-3925-BC49-9EDE-977EC687DFE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81062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8" name="Subtitle Placeholder">
            <a:extLst>
              <a:ext uri="{FF2B5EF4-FFF2-40B4-BE49-F238E27FC236}">
                <a16:creationId xmlns:a16="http://schemas.microsoft.com/office/drawing/2014/main" id="{14233239-CC25-7746-809F-22A92FFB29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135" y="772750"/>
            <a:ext cx="11105888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57B48-9DF3-0940-BFA4-EC177B29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5" y="113805"/>
            <a:ext cx="11106633" cy="6589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3560CA4E-00F7-4B45-AC62-C718878701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565" y="3767334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DC190AB8-2915-9440-A26B-FFA9C9DAA7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4586" y="3755150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6E7972D4-FD07-E94D-8004-2F307919D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97606" y="3755149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F29AD589-F52A-0D49-994C-F58B160873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10451" y="3755147"/>
            <a:ext cx="2667573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84651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73BE-0E5A-134C-87BD-EA85D468E5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3416" y="5934482"/>
            <a:ext cx="2902507" cy="721333"/>
          </a:xfrm>
          <a:prstGeom prst="rect">
            <a:avLst/>
          </a:prstGeom>
        </p:spPr>
      </p:pic>
      <p:sp>
        <p:nvSpPr>
          <p:cNvPr id="8" name="Slide Number" descr="Slide Number">
            <a:extLst>
              <a:ext uri="{FF2B5EF4-FFF2-40B4-BE49-F238E27FC236}">
                <a16:creationId xmlns:a16="http://schemas.microsoft.com/office/drawing/2014/main" id="{E46B96B0-EDAC-BF41-B2AB-B45AE146A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5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5876CC-CEAE-6F4E-8589-90792A7F42DD}"/>
              </a:ext>
            </a:extLst>
          </p:cNvPr>
          <p:cNvSpPr/>
          <p:nvPr userDrawn="1"/>
        </p:nvSpPr>
        <p:spPr>
          <a:xfrm>
            <a:off x="0" y="1"/>
            <a:ext cx="12192000" cy="6205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37450B3-2EBF-024A-88E2-D044A2181B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7" name="Subtitle Placeholder" descr="Slide sub title">
            <a:extLst>
              <a:ext uri="{FF2B5EF4-FFF2-40B4-BE49-F238E27FC236}">
                <a16:creationId xmlns:a16="http://schemas.microsoft.com/office/drawing/2014/main" id="{DA2F17D8-6602-3A48-9847-E609F933ED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Content Placeholder" descr="Slide content">
            <a:extLst>
              <a:ext uri="{FF2B5EF4-FFF2-40B4-BE49-F238E27FC236}">
                <a16:creationId xmlns:a16="http://schemas.microsoft.com/office/drawing/2014/main" id="{CBFE6B52-EFDC-164F-B6FA-7937A9BAE3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7858" y="1421441"/>
            <a:ext cx="11708068" cy="4536015"/>
          </a:xfrm>
        </p:spPr>
        <p:txBody>
          <a:bodyPr l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5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0" name="Slide Number" descr="Slide Number">
            <a:extLst>
              <a:ext uri="{FF2B5EF4-FFF2-40B4-BE49-F238E27FC236}">
                <a16:creationId xmlns:a16="http://schemas.microsoft.com/office/drawing/2014/main" id="{DD7BDDC2-EBA0-8645-AED0-8A0B301A6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9016B-9983-7844-9F13-20432E68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949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 Picture">
            <a:extLst>
              <a:ext uri="{FF2B5EF4-FFF2-40B4-BE49-F238E27FC236}">
                <a16:creationId xmlns:a16="http://schemas.microsoft.com/office/drawing/2014/main" id="{B5352B15-F5A1-3540-B5B6-E1513B58E0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20" name="Background Circle">
            <a:extLst>
              <a:ext uri="{FF2B5EF4-FFF2-40B4-BE49-F238E27FC236}">
                <a16:creationId xmlns:a16="http://schemas.microsoft.com/office/drawing/2014/main" id="{5A2FA8D5-369B-C44D-90BE-9F100D869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4542" y="1737784"/>
            <a:ext cx="4451351" cy="445134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9F63A3-0BA1-094E-B7F9-F33A78C6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856" y="2142837"/>
            <a:ext cx="3223491" cy="1929348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Placeholder" descr="Master subtitle">
            <a:extLst>
              <a:ext uri="{FF2B5EF4-FFF2-40B4-BE49-F238E27FC236}">
                <a16:creationId xmlns:a16="http://schemas.microsoft.com/office/drawing/2014/main" id="{FC2F2E22-5550-2248-8176-512794DFA7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3856" y="4076804"/>
            <a:ext cx="3223491" cy="1733384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5251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righter World Logo" descr="Brighter World Logo">
            <a:extLst>
              <a:ext uri="{FF2B5EF4-FFF2-40B4-BE49-F238E27FC236}">
                <a16:creationId xmlns:a16="http://schemas.microsoft.com/office/drawing/2014/main" id="{29B74334-1B70-354B-A315-9B4AC67D2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3AEB246-7EAB-ED42-BCB8-6E09A2AB6404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267858" y="0"/>
            <a:ext cx="11708068" cy="6431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267858" y="1137999"/>
            <a:ext cx="11708068" cy="4988165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Brighter World Line">
            <a:extLst>
              <a:ext uri="{FF2B5EF4-FFF2-40B4-BE49-F238E27FC236}">
                <a16:creationId xmlns:a16="http://schemas.microsoft.com/office/drawing/2014/main" id="{99DC7CF7-5982-6749-B770-08C5172A3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6214887"/>
            <a:ext cx="8747209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" descr="Page Number"/>
          <p:cNvSpPr>
            <a:spLocks noGrp="1"/>
          </p:cNvSpPr>
          <p:nvPr>
            <p:ph type="sldNum" sz="quarter" idx="4"/>
          </p:nvPr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46800" rIns="0" anchor="ctr" anchorCtr="0"/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07F423-E639-9842-B007-8546205B71DA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71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/>
  <p:txStyles>
    <p:titleStyle>
      <a:lvl1pPr algn="l" defTabSz="457189" rtl="0" eaLnBrk="1" latinLnBrk="0" hangingPunct="1">
        <a:lnSpc>
          <a:spcPct val="150000"/>
        </a:lnSpc>
        <a:spcBef>
          <a:spcPct val="0"/>
        </a:spcBef>
        <a:buNone/>
        <a:defRPr sz="2667" b="1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46934" indent="-28574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902977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168171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433364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C0E75-7C5B-B3C8-6C35-E727AD82D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B485873-EBA1-405B-375F-CB03E9E407FB}"/>
              </a:ext>
            </a:extLst>
          </p:cNvPr>
          <p:cNvSpPr/>
          <p:nvPr/>
        </p:nvSpPr>
        <p:spPr>
          <a:xfrm>
            <a:off x="1900276" y="153856"/>
            <a:ext cx="5625451" cy="5625451"/>
          </a:xfrm>
          <a:prstGeom prst="ellipse">
            <a:avLst/>
          </a:prstGeom>
          <a:solidFill>
            <a:srgbClr val="FFD5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702CC-4084-9F76-6CF5-BA6477FF9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4960" y="1279093"/>
            <a:ext cx="5214832" cy="2777719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cs typeface="Arial"/>
              </a:rPr>
              <a:t>Hardware Configuration of the Customized BMS that the BWC team has used</a:t>
            </a:r>
            <a:endParaRPr lang="en-US" sz="3733" b="0" dirty="0">
              <a:cs typeface="Arial"/>
            </a:endParaRPr>
          </a:p>
          <a:p>
            <a:endParaRPr lang="en-US" sz="3733" dirty="0"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00FC91-1E14-EC97-2170-ED248A0BEBA4}"/>
              </a:ext>
            </a:extLst>
          </p:cNvPr>
          <p:cNvSpPr/>
          <p:nvPr/>
        </p:nvSpPr>
        <p:spPr>
          <a:xfrm>
            <a:off x="2742700" y="3426314"/>
            <a:ext cx="4603496" cy="4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endParaRPr lang="en-US" sz="1067">
              <a:solidFill>
                <a:srgbClr val="4C555C">
                  <a:lumMod val="75000"/>
                </a:srgbClr>
              </a:solidFill>
              <a:latin typeface="Arial" panose="020B0604020202020204"/>
              <a:cs typeface="Arial" charset="0"/>
            </a:endParaRPr>
          </a:p>
          <a:p>
            <a:pPr defTabSz="609585">
              <a:lnSpc>
                <a:spcPts val="1867"/>
              </a:lnSpc>
            </a:pPr>
            <a:r>
              <a:rPr lang="en-US" sz="1267">
                <a:solidFill>
                  <a:srgbClr val="4C555C">
                    <a:lumMod val="75000"/>
                  </a:srgbClr>
                </a:solidFill>
                <a:latin typeface="Arial" panose="020B0604020202020204"/>
                <a:cs typeface="Arial" charset="0"/>
              </a:rPr>
              <a:t>                     </a:t>
            </a:r>
            <a:endParaRPr lang="en-US" sz="1267" i="1">
              <a:solidFill>
                <a:srgbClr val="4C555C">
                  <a:lumMod val="75000"/>
                </a:srgbClr>
              </a:solidFill>
              <a:latin typeface="Arial" panose="020B0604020202020204"/>
              <a:cs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BFF66C-F996-B40B-51DB-CA99E51C10D0}"/>
              </a:ext>
            </a:extLst>
          </p:cNvPr>
          <p:cNvCxnSpPr>
            <a:cxnSpLocks/>
          </p:cNvCxnSpPr>
          <p:nvPr/>
        </p:nvCxnSpPr>
        <p:spPr>
          <a:xfrm>
            <a:off x="1823861" y="3468036"/>
            <a:ext cx="515989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AF698C-7D99-E1A4-71FE-BA48A6FADAC0}"/>
              </a:ext>
            </a:extLst>
          </p:cNvPr>
          <p:cNvSpPr/>
          <p:nvPr/>
        </p:nvSpPr>
        <p:spPr>
          <a:xfrm>
            <a:off x="849297" y="4056912"/>
            <a:ext cx="1943568" cy="1943568"/>
          </a:xfrm>
          <a:prstGeom prst="ellipse">
            <a:avLst/>
          </a:prstGeom>
          <a:solidFill>
            <a:srgbClr val="7AD1E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6B5DB-A0E1-552C-2AF6-308F24406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631" y="4339812"/>
            <a:ext cx="2028900" cy="1359173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101959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5D7C6B-0923-9CF4-C30D-5020659BEB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0E8DD9-8271-7C23-ABCF-9683F35C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dirty="0">
                <a:latin typeface="Arial"/>
                <a:cs typeface="Arial"/>
              </a:rPr>
              <a:t>Reference Design Boards Connection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E84B6-F452-EBC6-8509-193A6164BA74}"/>
              </a:ext>
            </a:extLst>
          </p:cNvPr>
          <p:cNvSpPr txBox="1"/>
          <p:nvPr/>
        </p:nvSpPr>
        <p:spPr>
          <a:xfrm>
            <a:off x="345989" y="807308"/>
            <a:ext cx="1162108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Connections of various hardware components configured by the BWC team in the lab.</a:t>
            </a:r>
            <a:br>
              <a:rPr lang="en-US" dirty="0"/>
            </a:br>
            <a:br>
              <a:rPr lang="en-US" dirty="0"/>
            </a:br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C99CF-1435-924E-2887-222B2FD60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31" y="1349355"/>
            <a:ext cx="7913138" cy="44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5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DB8DE-592C-685D-9332-DFF8C4B33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5AFD9-69AA-BB04-F4E0-F450383387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C96390-39E5-1EDB-1F46-391DCC28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dirty="0">
                <a:latin typeface="Arial"/>
                <a:cs typeface="Arial"/>
              </a:rPr>
              <a:t>Reference Design Boards Connection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00932-3550-5515-D4AD-9313608A52AF}"/>
              </a:ext>
            </a:extLst>
          </p:cNvPr>
          <p:cNvSpPr txBox="1"/>
          <p:nvPr/>
        </p:nvSpPr>
        <p:spPr>
          <a:xfrm>
            <a:off x="345989" y="807308"/>
            <a:ext cx="1162108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The complete design setup by the BWC team in the lab at the end of Year 2 of the competition.</a:t>
            </a:r>
            <a:br>
              <a:rPr lang="en-US" dirty="0"/>
            </a:br>
            <a:br>
              <a:rPr lang="en-US" dirty="0"/>
            </a:br>
            <a:endParaRPr lang="en-US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C9F52-DD14-0FB0-5B7B-95FF693F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343025"/>
            <a:ext cx="74199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8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een circuit board with many small chips&#10;&#10;AI-generated content may be incorrect.">
            <a:extLst>
              <a:ext uri="{FF2B5EF4-FFF2-40B4-BE49-F238E27FC236}">
                <a16:creationId xmlns:a16="http://schemas.microsoft.com/office/drawing/2014/main" id="{24B7FF32-2E59-6AD4-ED98-E73924EC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229" y="106418"/>
            <a:ext cx="1640541" cy="32547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37DCB6-2513-2A0E-4A50-11652221E454}"/>
              </a:ext>
            </a:extLst>
          </p:cNvPr>
          <p:cNvSpPr/>
          <p:nvPr/>
        </p:nvSpPr>
        <p:spPr>
          <a:xfrm>
            <a:off x="8664388" y="5739653"/>
            <a:ext cx="3491752" cy="1082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2039CD-8C44-A9CF-064B-0F742F7693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36536"/>
            <a:ext cx="6330019" cy="6871667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sz="1600" dirty="0">
                <a:latin typeface="Arial"/>
                <a:cs typeface="Arial"/>
              </a:rPr>
              <a:t>To connect and power-up the system, complete the following steps:</a:t>
            </a:r>
          </a:p>
          <a:p>
            <a:pPr marL="380365" indent="-380365">
              <a:buChar char="•"/>
            </a:pPr>
            <a:r>
              <a:rPr lang="en-US" sz="1600" dirty="0">
                <a:latin typeface="Arial"/>
                <a:cs typeface="Arial"/>
              </a:rPr>
              <a:t>Connections of the boards</a:t>
            </a:r>
          </a:p>
          <a:p>
            <a:pPr marL="837565" lvl="1" indent="-380365">
              <a:buChar char="•"/>
            </a:pPr>
            <a:r>
              <a:rPr lang="en-US" sz="1600" dirty="0">
                <a:latin typeface="Arial"/>
                <a:cs typeface="Arial"/>
              </a:rPr>
              <a:t>Unpack all boards and cables from the kit</a:t>
            </a:r>
          </a:p>
          <a:p>
            <a:pPr marL="837565" lvl="1" indent="-380365">
              <a:buChar char="•"/>
            </a:pPr>
            <a:r>
              <a:rPr lang="en-US" sz="1600" dirty="0">
                <a:latin typeface="Arial"/>
                <a:cs typeface="Arial"/>
              </a:rPr>
              <a:t>Connect the multipurpose cable to the RD-K358BMU</a:t>
            </a:r>
          </a:p>
          <a:p>
            <a:pPr marL="837565" lvl="1" indent="-380365">
              <a:buChar char="•"/>
            </a:pPr>
            <a:r>
              <a:rPr lang="en-US" sz="1600" dirty="0">
                <a:latin typeface="Arial"/>
                <a:cs typeface="Arial"/>
              </a:rPr>
              <a:t>Connect the CMU</a:t>
            </a:r>
          </a:p>
          <a:p>
            <a:pPr marL="1294765" lvl="2" indent="-380365">
              <a:buChar char="•"/>
            </a:pPr>
            <a:r>
              <a:rPr lang="en-US" sz="1600" dirty="0">
                <a:latin typeface="Arial"/>
                <a:cs typeface="Arial"/>
              </a:rPr>
              <a:t>Connect the first ETPL cable to the RD-K358BMU and the </a:t>
            </a:r>
            <a:r>
              <a:rPr lang="en-US" sz="1600" dirty="0">
                <a:solidFill>
                  <a:srgbClr val="4C555C"/>
                </a:solidFill>
                <a:latin typeface="Arial"/>
                <a:cs typeface="Arial"/>
              </a:rPr>
              <a:t>RD33775ADSTEVB</a:t>
            </a:r>
            <a:r>
              <a:rPr lang="en-US" sz="1600" dirty="0">
                <a:latin typeface="Arial"/>
                <a:cs typeface="Arial"/>
              </a:rPr>
              <a:t> </a:t>
            </a:r>
          </a:p>
          <a:p>
            <a:pPr marL="1294765" lvl="2" indent="-380365">
              <a:buChar char="•"/>
            </a:pPr>
            <a:r>
              <a:rPr lang="en-US" sz="1600" dirty="0">
                <a:latin typeface="Arial"/>
                <a:cs typeface="Arial"/>
              </a:rPr>
              <a:t>Connect the second ETPL cable to the RD-K358BMU and the </a:t>
            </a:r>
            <a:r>
              <a:rPr lang="en-US" sz="1600" dirty="0">
                <a:solidFill>
                  <a:srgbClr val="4C555C"/>
                </a:solidFill>
                <a:latin typeface="Arial"/>
                <a:cs typeface="Arial"/>
              </a:rPr>
              <a:t>RD33775ADSTEVB</a:t>
            </a:r>
            <a:endParaRPr lang="en-US" sz="1600" dirty="0">
              <a:latin typeface="Arial"/>
              <a:cs typeface="Arial"/>
            </a:endParaRPr>
          </a:p>
          <a:p>
            <a:pPr marL="1294765" lvl="2" indent="-380365">
              <a:buChar char="•"/>
            </a:pPr>
            <a:r>
              <a:rPr lang="en-US" sz="1600" dirty="0">
                <a:latin typeface="Arial"/>
                <a:cs typeface="Arial"/>
              </a:rPr>
              <a:t>Connect the three supply cables to the </a:t>
            </a:r>
            <a:r>
              <a:rPr lang="en-US" sz="1600" dirty="0">
                <a:solidFill>
                  <a:srgbClr val="4C555C"/>
                </a:solidFill>
                <a:latin typeface="Arial"/>
                <a:cs typeface="Arial"/>
              </a:rPr>
              <a:t>RD33775ADSTEVB</a:t>
            </a:r>
            <a:r>
              <a:rPr lang="en-US" sz="1600" dirty="0">
                <a:latin typeface="Arial"/>
                <a:cs typeface="Arial"/>
              </a:rPr>
              <a:t> and the BATT-14EMULATOR</a:t>
            </a:r>
          </a:p>
          <a:p>
            <a:pPr marL="837565" lvl="1" indent="-380365">
              <a:buChar char="•"/>
            </a:pPr>
            <a:r>
              <a:rPr lang="en-US" sz="1600" dirty="0">
                <a:latin typeface="Arial"/>
                <a:cs typeface="Arial"/>
              </a:rPr>
              <a:t>Connect the BJB</a:t>
            </a:r>
          </a:p>
          <a:p>
            <a:pPr marL="1294765" lvl="2" indent="-380365">
              <a:buChar char="•"/>
            </a:pPr>
            <a:r>
              <a:rPr lang="en-US" sz="1600" dirty="0">
                <a:latin typeface="Arial"/>
                <a:cs typeface="Arial"/>
              </a:rPr>
              <a:t>Connect the ETPL cable between the RD-K358BMU and the RD772BJBTPL8EVB </a:t>
            </a:r>
          </a:p>
          <a:p>
            <a:pPr marL="1294765" lvl="2" indent="-380365">
              <a:buChar char="•"/>
            </a:pPr>
            <a:r>
              <a:rPr lang="en-US" sz="1600" dirty="0">
                <a:latin typeface="Arial"/>
                <a:cs typeface="Arial"/>
              </a:rPr>
              <a:t>Connect the BJB supply cable between the RD-K358BMU and the RD772BJBTPL8EVB</a:t>
            </a:r>
          </a:p>
          <a:p>
            <a:endParaRPr lang="en-US" sz="1400" dirty="0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3AAE39-2DA7-3188-FD76-2F1744947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B9BB25-0069-EA58-1A8D-38F65E54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Hardware Configuration (1 of 3)</a:t>
            </a:r>
            <a:endParaRPr lang="en-US"/>
          </a:p>
        </p:txBody>
      </p:sp>
      <p:pic>
        <p:nvPicPr>
          <p:cNvPr id="5" name="Picture 4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51927DE0-43C9-7B28-FF29-42F4C8E51B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090" r="49522" b="44687"/>
          <a:stretch>
            <a:fillRect/>
          </a:stretch>
        </p:blipFill>
        <p:spPr>
          <a:xfrm>
            <a:off x="7079407" y="82938"/>
            <a:ext cx="3399513" cy="2753411"/>
          </a:xfrm>
          <a:prstGeom prst="rect">
            <a:avLst/>
          </a:prstGeom>
        </p:spPr>
      </p:pic>
      <p:pic>
        <p:nvPicPr>
          <p:cNvPr id="8" name="Picture 7" descr="A close-up of a computer&#10;&#10;AI-generated content may be incorrect.">
            <a:extLst>
              <a:ext uri="{FF2B5EF4-FFF2-40B4-BE49-F238E27FC236}">
                <a16:creationId xmlns:a16="http://schemas.microsoft.com/office/drawing/2014/main" id="{985DBD2E-9639-3D18-08CB-F92A9681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241210" y="4362731"/>
            <a:ext cx="3436284" cy="1427069"/>
          </a:xfrm>
          <a:prstGeom prst="rect">
            <a:avLst/>
          </a:prstGeom>
        </p:spPr>
      </p:pic>
      <p:sp>
        <p:nvSpPr>
          <p:cNvPr id="18" name="TextBox 22">
            <a:extLst>
              <a:ext uri="{FF2B5EF4-FFF2-40B4-BE49-F238E27FC236}">
                <a16:creationId xmlns:a16="http://schemas.microsoft.com/office/drawing/2014/main" id="{902C23AF-13A1-6A1E-8F4F-71047AEBBAE9}"/>
              </a:ext>
            </a:extLst>
          </p:cNvPr>
          <p:cNvSpPr txBox="1"/>
          <p:nvPr/>
        </p:nvSpPr>
        <p:spPr>
          <a:xfrm>
            <a:off x="11569382" y="3031574"/>
            <a:ext cx="815265" cy="400110"/>
          </a:xfrm>
          <a:prstGeom prst="rect">
            <a:avLst/>
          </a:prstGeom>
          <a:noFill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n-US" b="1" dirty="0">
                <a:solidFill>
                  <a:srgbClr val="4C555C"/>
                </a:solidFill>
                <a:latin typeface="Arial" panose="020B0604020202020204"/>
                <a:cs typeface="Arial"/>
              </a:rPr>
              <a:t>+5V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23D74C-B4EC-9DF2-C4F8-E2AD1F3921F0}"/>
              </a:ext>
            </a:extLst>
          </p:cNvPr>
          <p:cNvCxnSpPr>
            <a:cxnSpLocks/>
          </p:cNvCxnSpPr>
          <p:nvPr/>
        </p:nvCxnSpPr>
        <p:spPr>
          <a:xfrm flipV="1">
            <a:off x="11582397" y="3321422"/>
            <a:ext cx="199465" cy="103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636D4CF-833F-DD65-41FB-BDF503904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140" y="2835797"/>
            <a:ext cx="1772947" cy="3009419"/>
          </a:xfrm>
          <a:prstGeom prst="rect">
            <a:avLst/>
          </a:prstGeom>
        </p:spPr>
      </p:pic>
      <p:pic>
        <p:nvPicPr>
          <p:cNvPr id="6" name="Picture 5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90409738-7013-8A1B-7CD3-01D01D303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930" y="38921"/>
            <a:ext cx="5797070" cy="6771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DC8D5-143A-B7C1-9559-1236456B54F0}"/>
              </a:ext>
            </a:extLst>
          </p:cNvPr>
          <p:cNvSpPr txBox="1"/>
          <p:nvPr/>
        </p:nvSpPr>
        <p:spPr>
          <a:xfrm>
            <a:off x="6287419" y="6037930"/>
            <a:ext cx="5260137" cy="1351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850" b="1" dirty="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Boards Connection</a:t>
            </a:r>
            <a:endParaRPr lang="en-US" sz="1850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algn="ctr" defTabSz="609585"/>
            <a:endParaRPr lang="en-US" sz="1867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algn="ctr" defTabSz="609585"/>
            <a:endParaRPr lang="en-US" sz="1867" b="1" dirty="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algn="ctr" defTabSz="609585"/>
            <a:endParaRPr lang="en-US" sz="2400" dirty="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A6E058-0520-3323-05A1-F3FF70361A3D}"/>
              </a:ext>
            </a:extLst>
          </p:cNvPr>
          <p:cNvCxnSpPr/>
          <p:nvPr/>
        </p:nvCxnSpPr>
        <p:spPr>
          <a:xfrm flipV="1">
            <a:off x="8968015" y="2389414"/>
            <a:ext cx="1594756" cy="1814"/>
          </a:xfrm>
          <a:prstGeom prst="straightConnector1">
            <a:avLst/>
          </a:prstGeom>
          <a:ln w="28575">
            <a:solidFill>
              <a:srgbClr val="A262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4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4A1E0F-E8BC-8F96-A620-EA96B87E17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6182"/>
            <a:ext cx="6410252" cy="4051653"/>
          </a:xfrm>
        </p:spPr>
        <p:txBody>
          <a:bodyPr vert="horz" lIns="144000" tIns="60960" rIns="121920" bIns="60960" rtlCol="0" anchor="t">
            <a:noAutofit/>
          </a:bodyPr>
          <a:lstStyle/>
          <a:p>
            <a:pPr marL="380365" indent="-380365">
              <a:buChar char="•"/>
            </a:pPr>
            <a:r>
              <a:rPr lang="en-US" sz="1600" dirty="0">
                <a:latin typeface="Arial"/>
                <a:cs typeface="Arial"/>
              </a:rPr>
              <a:t>Powering the boards</a:t>
            </a:r>
            <a:endParaRPr lang="en-US" sz="1600" dirty="0"/>
          </a:p>
          <a:p>
            <a:pPr marL="837565" lvl="1" indent="-380365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Power the CMU by powering the BATT-14EMULATOR using the provided power supply </a:t>
            </a:r>
          </a:p>
          <a:p>
            <a:pPr marL="837565" lvl="1" indent="-380365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Power the BMU by connecting the provided power supply to the multipurpose cable end</a:t>
            </a:r>
          </a:p>
          <a:p>
            <a:pPr marL="380365" indent="-380365">
              <a:buChar char="•"/>
            </a:pPr>
            <a:r>
              <a:rPr lang="en-US" sz="1600" dirty="0">
                <a:latin typeface="Arial"/>
                <a:cs typeface="Arial"/>
              </a:rPr>
              <a:t>Monitoring the system using the HVBMS Start-up interface</a:t>
            </a:r>
          </a:p>
          <a:p>
            <a:pPr marL="837565" lvl="1" indent="-380365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Open the HVBMS Start-up </a:t>
            </a:r>
            <a:r>
              <a:rPr lang="en-US" sz="1600" dirty="0" err="1">
                <a:latin typeface="Arial"/>
                <a:cs typeface="Arial"/>
              </a:rPr>
              <a:t>FreeMASTER</a:t>
            </a:r>
            <a:r>
              <a:rPr lang="en-US" sz="1600" dirty="0">
                <a:latin typeface="Arial"/>
                <a:cs typeface="Arial"/>
              </a:rPr>
              <a:t> project (HVBMS_800_StartUp_FreeMASTER.pmpx)</a:t>
            </a:r>
          </a:p>
          <a:p>
            <a:pPr marL="837565" lvl="1" indent="-380365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Connect the provided USB-TTL cable to the RD-K358BMU, ensuring the black wire is on GND, yellow is on TX, and orange is on RX.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70345-2094-0DD7-541E-7F54520A4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CFDB3B-C6F1-69A2-689E-8857C88F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Hardware Configuration (2 of 3)</a:t>
            </a:r>
            <a:endParaRPr lang="en-US" b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6" name="Picture 5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68ED5491-BD82-97AE-2730-6D7DFED0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775" y="2159000"/>
            <a:ext cx="4980972" cy="3391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432E1-411B-CDFC-D60E-C6CCA544A8EF}"/>
              </a:ext>
            </a:extLst>
          </p:cNvPr>
          <p:cNvSpPr txBox="1"/>
          <p:nvPr/>
        </p:nvSpPr>
        <p:spPr>
          <a:xfrm>
            <a:off x="6992774" y="5550410"/>
            <a:ext cx="5203686" cy="1351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850" b="1" dirty="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Boards Connection</a:t>
            </a:r>
            <a:endParaRPr lang="en-US" sz="1850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algn="ctr" defTabSz="609585"/>
            <a:endParaRPr lang="en-US" sz="1867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algn="ctr" defTabSz="609585"/>
            <a:endParaRPr lang="en-US" sz="1867" b="1" dirty="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algn="ctr" defTabSz="609585"/>
            <a:endParaRPr lang="en-US" sz="2400" dirty="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10" name="Picture 9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3633A670-0270-A2DC-6147-79259CBD1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81" y="-1032"/>
            <a:ext cx="5633785" cy="6861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5E5B8E-60DF-CA69-12C8-C90583B96A6A}"/>
              </a:ext>
            </a:extLst>
          </p:cNvPr>
          <p:cNvSpPr txBox="1"/>
          <p:nvPr/>
        </p:nvSpPr>
        <p:spPr>
          <a:xfrm>
            <a:off x="6553361" y="6342110"/>
            <a:ext cx="5260137" cy="1351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850" b="1" dirty="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Boards Connection</a:t>
            </a:r>
            <a:endParaRPr lang="en-US" sz="1850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algn="ctr" defTabSz="609585"/>
            <a:endParaRPr lang="en-US" sz="1867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algn="ctr" defTabSz="609585"/>
            <a:endParaRPr lang="en-US" sz="1867" b="1" dirty="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algn="ctr" defTabSz="609585"/>
            <a:endParaRPr lang="en-US" sz="2400" dirty="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5" name="Picture 4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7847617C-FEC7-0FED-7394-CD49D6AF55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90" t="-299" r="69" b="5525"/>
          <a:stretch>
            <a:fillRect/>
          </a:stretch>
        </p:blipFill>
        <p:spPr>
          <a:xfrm rot="16200000">
            <a:off x="7777223" y="3134160"/>
            <a:ext cx="3039689" cy="1770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84F26-64E0-656E-FF5B-36369BCAEECF}"/>
              </a:ext>
            </a:extLst>
          </p:cNvPr>
          <p:cNvSpPr txBox="1"/>
          <p:nvPr/>
        </p:nvSpPr>
        <p:spPr>
          <a:xfrm>
            <a:off x="8168954" y="5547204"/>
            <a:ext cx="233856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09585"/>
            <a:r>
              <a:rPr lang="en-US" sz="1200" b="1" dirty="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USB-TTL cable Connection on RD-K358BMU</a:t>
            </a:r>
            <a:endParaRPr lang="en-US" sz="1200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4FFE5C-AAC6-CA19-D60F-5AE1E9F72056}"/>
              </a:ext>
            </a:extLst>
          </p:cNvPr>
          <p:cNvCxnSpPr/>
          <p:nvPr/>
        </p:nvCxnSpPr>
        <p:spPr>
          <a:xfrm flipV="1">
            <a:off x="9095014" y="2389414"/>
            <a:ext cx="1540328" cy="1814"/>
          </a:xfrm>
          <a:prstGeom prst="straightConnector1">
            <a:avLst/>
          </a:prstGeom>
          <a:ln w="28575">
            <a:solidFill>
              <a:srgbClr val="A262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12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C2531-208D-89E4-B487-DB3C7D3B77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5608"/>
            <a:ext cx="6091186" cy="5384713"/>
          </a:xfrm>
        </p:spPr>
        <p:txBody>
          <a:bodyPr vert="horz" lIns="144000" tIns="60960" rIns="121920" bIns="60960" rtlCol="0" anchor="t">
            <a:noAutofit/>
          </a:bodyPr>
          <a:lstStyle/>
          <a:p>
            <a:pPr marL="837565" lvl="1" indent="-380365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In the </a:t>
            </a:r>
            <a:r>
              <a:rPr lang="en-US" sz="1600" dirty="0" err="1">
                <a:latin typeface="Arial"/>
                <a:cs typeface="Arial"/>
              </a:rPr>
              <a:t>FreeMASTER</a:t>
            </a:r>
            <a:r>
              <a:rPr lang="en-US" sz="1600" dirty="0">
                <a:latin typeface="Arial"/>
                <a:cs typeface="Arial"/>
              </a:rPr>
              <a:t> menu, click Tools and then Connection Wizard.</a:t>
            </a:r>
            <a:endParaRPr lang="en-US" sz="1600" dirty="0">
              <a:cs typeface="Arial" charset="0"/>
            </a:endParaRPr>
          </a:p>
          <a:p>
            <a:pPr marL="837565" lvl="1" indent="-380365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In the Connection Wizard window:</a:t>
            </a:r>
            <a:endParaRPr lang="en-US" sz="1600" dirty="0">
              <a:cs typeface="Arial" charset="0"/>
            </a:endParaRPr>
          </a:p>
          <a:p>
            <a:pPr marL="1294765" lvl="2" indent="-380365">
              <a:buChar char="•"/>
            </a:pPr>
            <a:r>
              <a:rPr lang="en-US" sz="1600" dirty="0">
                <a:latin typeface="Arial"/>
                <a:cs typeface="Arial"/>
              </a:rPr>
              <a:t>Click Next.</a:t>
            </a:r>
            <a:endParaRPr lang="en-US" sz="1600" dirty="0">
              <a:cs typeface="Arial" charset="0"/>
            </a:endParaRPr>
          </a:p>
          <a:p>
            <a:pPr marL="1294765" lvl="2" indent="-380365">
              <a:buChar char="•"/>
            </a:pPr>
            <a:r>
              <a:rPr lang="en-US" sz="1600" dirty="0">
                <a:latin typeface="Arial"/>
                <a:cs typeface="Arial"/>
              </a:rPr>
              <a:t>Select Use direct connection to onboard USB port and click Next.</a:t>
            </a:r>
            <a:endParaRPr lang="en-US" sz="1600" dirty="0">
              <a:cs typeface="Arial" charset="0"/>
            </a:endParaRPr>
          </a:p>
          <a:p>
            <a:pPr marL="1294765" lvl="2" indent="-380365">
              <a:buChar char="•"/>
            </a:pPr>
            <a:r>
              <a:rPr lang="en-US" sz="1600" dirty="0">
                <a:latin typeface="Arial"/>
                <a:cs typeface="Arial"/>
              </a:rPr>
              <a:t>Select the correct USB serial port and select 115200 as baud rate to probe and click Next.</a:t>
            </a:r>
            <a:endParaRPr lang="en-US" sz="1600" dirty="0">
              <a:cs typeface="Arial" charset="0"/>
            </a:endParaRPr>
          </a:p>
          <a:p>
            <a:pPr marL="1294765" lvl="2" indent="-380365">
              <a:buChar char="•"/>
            </a:pPr>
            <a:r>
              <a:rPr lang="en-US" sz="1600" dirty="0">
                <a:latin typeface="Arial"/>
                <a:cs typeface="Arial"/>
              </a:rPr>
              <a:t>Select Yes, use the detected port settings and start using </a:t>
            </a:r>
            <a:r>
              <a:rPr lang="en-US" sz="1600" dirty="0" err="1">
                <a:latin typeface="Arial"/>
                <a:cs typeface="Arial"/>
              </a:rPr>
              <a:t>FreeMASTER</a:t>
            </a:r>
            <a:r>
              <a:rPr lang="en-US" sz="1600" dirty="0">
                <a:latin typeface="Arial"/>
                <a:cs typeface="Arial"/>
              </a:rPr>
              <a:t> tool and click Finish.</a:t>
            </a:r>
            <a:endParaRPr lang="en-US" sz="1600" dirty="0">
              <a:cs typeface="Arial" charset="0"/>
            </a:endParaRPr>
          </a:p>
          <a:p>
            <a:pPr marL="837565" lvl="1" indent="-380365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In the </a:t>
            </a:r>
            <a:r>
              <a:rPr lang="en-US" sz="1600" dirty="0" err="1">
                <a:latin typeface="Arial"/>
                <a:cs typeface="Arial"/>
              </a:rPr>
              <a:t>FreeMASTER</a:t>
            </a:r>
            <a:r>
              <a:rPr lang="en-US" sz="1600" dirty="0">
                <a:latin typeface="Arial"/>
                <a:cs typeface="Arial"/>
              </a:rPr>
              <a:t> menu, click Go! or click Connect in the interface.</a:t>
            </a:r>
            <a:endParaRPr lang="en-US" sz="1600" dirty="0">
              <a:cs typeface="Arial" charset="0"/>
            </a:endParaRPr>
          </a:p>
          <a:p>
            <a:pPr marL="380365" indent="-380365">
              <a:buChar char="•"/>
            </a:pPr>
            <a:r>
              <a:rPr lang="en-US" sz="1600" dirty="0">
                <a:latin typeface="Arial"/>
                <a:cs typeface="Arial"/>
              </a:rPr>
              <a:t>Programming the system</a:t>
            </a:r>
            <a:endParaRPr lang="en-US" sz="1600" dirty="0">
              <a:cs typeface="Arial" charset="0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AB5501-69FA-66CE-1C92-525AD5F6A6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6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70D416-BF37-0B6B-858B-FD5C2B8D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Hardware Configuration (3 of 3)</a:t>
            </a:r>
            <a:endParaRPr lang="en-US" b="0">
              <a:solidFill>
                <a:srgbClr val="4C555C"/>
              </a:solidFill>
              <a:latin typeface="Arial"/>
              <a:cs typeface="Arial"/>
            </a:endParaRPr>
          </a:p>
          <a:p>
            <a:endParaRPr lang="en-US" b="0">
              <a:solidFill>
                <a:srgbClr val="4C555C"/>
              </a:solidFill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5" name="Picture 4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CB32B3BE-EBB1-7C08-ABAA-8767DA52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894" y="1195959"/>
            <a:ext cx="4781400" cy="3318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9CF5C-51AC-E4F5-8E5B-96F80B3073F0}"/>
              </a:ext>
            </a:extLst>
          </p:cNvPr>
          <p:cNvSpPr txBox="1"/>
          <p:nvPr/>
        </p:nvSpPr>
        <p:spPr>
          <a:xfrm>
            <a:off x="7184893" y="4514797"/>
            <a:ext cx="5484901" cy="13544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850" b="1" dirty="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Boards Connection</a:t>
            </a:r>
            <a:endParaRPr lang="en-US" sz="1867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algn="ctr" defTabSz="609585"/>
            <a:endParaRPr lang="en-US" sz="1867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algn="ctr" defTabSz="609585"/>
            <a:endParaRPr lang="en-US" sz="1867" b="1" dirty="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algn="ctr" defTabSz="609585"/>
            <a:endParaRPr lang="en-US" sz="2400" dirty="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8" name="Picture 7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E2E6BE6C-A216-F3D9-ED30-5B006A57F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388" y="38583"/>
            <a:ext cx="5797070" cy="6771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85E51B-C732-BCF1-C8B3-FA5912E42D77}"/>
              </a:ext>
            </a:extLst>
          </p:cNvPr>
          <p:cNvSpPr txBox="1"/>
          <p:nvPr/>
        </p:nvSpPr>
        <p:spPr>
          <a:xfrm>
            <a:off x="6287419" y="6037930"/>
            <a:ext cx="5260137" cy="1351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850" b="1" dirty="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Boards Connection</a:t>
            </a:r>
            <a:endParaRPr lang="en-US" sz="1850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algn="ctr" defTabSz="609585"/>
            <a:endParaRPr lang="en-US" sz="1867" dirty="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algn="ctr" defTabSz="609585"/>
            <a:endParaRPr lang="en-US" sz="1867" b="1" dirty="0">
              <a:solidFill>
                <a:srgbClr val="4C555C"/>
              </a:solidFill>
              <a:latin typeface="Arial" panose="020B0604020202020204"/>
              <a:cs typeface="Arial"/>
            </a:endParaRPr>
          </a:p>
          <a:p>
            <a:pPr algn="ctr" defTabSz="609585"/>
            <a:endParaRPr lang="en-US" sz="2400" dirty="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E974D-7C9E-7CFE-59FF-244E299334F3}"/>
              </a:ext>
            </a:extLst>
          </p:cNvPr>
          <p:cNvCxnSpPr/>
          <p:nvPr/>
        </p:nvCxnSpPr>
        <p:spPr>
          <a:xfrm flipV="1">
            <a:off x="8968015" y="2389414"/>
            <a:ext cx="1594756" cy="1814"/>
          </a:xfrm>
          <a:prstGeom prst="straightConnector1">
            <a:avLst/>
          </a:prstGeom>
          <a:ln w="28575">
            <a:solidFill>
              <a:srgbClr val="A262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825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E33101-3C38-C5F2-9378-C119F28C060D}"/>
              </a:ext>
            </a:extLst>
          </p:cNvPr>
          <p:cNvSpPr txBox="1">
            <a:spLocks/>
          </p:cNvSpPr>
          <p:nvPr/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62400" r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fld id="{E2CB33EA-91D6-F140-A440-0A130B2A34DE}" type="slidenum">
              <a:rPr lang="en-US" sz="1200">
                <a:solidFill>
                  <a:srgbClr val="4C555C"/>
                </a:solidFill>
              </a:rPr>
              <a:pPr defTabSz="609585"/>
              <a:t>7</a:t>
            </a:fld>
            <a:endParaRPr lang="en-US" sz="1200">
              <a:solidFill>
                <a:srgbClr val="4C555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A4BD9-BB16-E8B9-D12B-53F936A6B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825" y="489227"/>
            <a:ext cx="4341091" cy="2666171"/>
          </a:xfrm>
        </p:spPr>
        <p:txBody>
          <a:bodyPr/>
          <a:lstStyle/>
          <a:p>
            <a:r>
              <a:rPr lang="en-CA"/>
              <a:t>Thank you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11C7DC4-5673-C148-7906-2704986BB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5134" y="4406901"/>
            <a:ext cx="1818217" cy="1358900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4193148027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415</Words>
  <Application>Microsoft Office PowerPoint</Application>
  <PresentationFormat>Widescreen</PresentationFormat>
  <Paragraphs>60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ＭＳ Ｐゴシック</vt:lpstr>
      <vt:lpstr>Aptos</vt:lpstr>
      <vt:lpstr>Arial</vt:lpstr>
      <vt:lpstr>Courier New</vt:lpstr>
      <vt:lpstr>McMaster Brighter World Theme</vt:lpstr>
      <vt:lpstr>Hardware Configuration of the Customized BMS that the BWC team has used </vt:lpstr>
      <vt:lpstr>Reference Design Boards Connection </vt:lpstr>
      <vt:lpstr>Reference Design Boards Connection </vt:lpstr>
      <vt:lpstr>Hardware Configuration (1 of 3)</vt:lpstr>
      <vt:lpstr>Hardware Configuration (2 of 3) </vt:lpstr>
      <vt:lpstr>Hardware Configuration (3 of 3)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Tridib Banik</dc:creator>
  <cp:lastModifiedBy>Tridib Banik</cp:lastModifiedBy>
  <cp:revision>254</cp:revision>
  <dcterms:created xsi:type="dcterms:W3CDTF">2025-07-25T22:23:23Z</dcterms:created>
  <dcterms:modified xsi:type="dcterms:W3CDTF">2025-08-30T17:37:15Z</dcterms:modified>
</cp:coreProperties>
</file>